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21"/>
  </p:notesMasterIdLst>
  <p:sldIdLst>
    <p:sldId id="347" r:id="rId3"/>
    <p:sldId id="350" r:id="rId4"/>
    <p:sldId id="296" r:id="rId5"/>
    <p:sldId id="345" r:id="rId6"/>
    <p:sldId id="351" r:id="rId7"/>
    <p:sldId id="352" r:id="rId8"/>
    <p:sldId id="353" r:id="rId9"/>
    <p:sldId id="354" r:id="rId10"/>
    <p:sldId id="346" r:id="rId11"/>
    <p:sldId id="355" r:id="rId12"/>
    <p:sldId id="356" r:id="rId13"/>
    <p:sldId id="357" r:id="rId14"/>
    <p:sldId id="362" r:id="rId15"/>
    <p:sldId id="358" r:id="rId16"/>
    <p:sldId id="359" r:id="rId17"/>
    <p:sldId id="360" r:id="rId18"/>
    <p:sldId id="361" r:id="rId19"/>
    <p:sldId id="349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97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36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光的直线传播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170116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光源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是指本身能够发光的物体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如太阳、点燃的蜡烛等。有些物体本身不能发光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但它们可以反射太阳光或其他光源发出的光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好像它们在发光一样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如月亮、镜子等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像这样的物体不是光源。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58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867862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正在播放节目的电视机屏幕和正在放映的电影银幕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属于光源的是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电视机屏幕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电影银幕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757854" y="2423025"/>
            <a:ext cx="206979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电视机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屏幕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68505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81976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光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的直线传播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夏天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在茂密的树下常常看到一个个圆形的小亮斑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这些小亮斑其实是太阳倒立的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因为光在空气中沿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传播。在一张不透光的纸上打一个极小的三角形孔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让太阳光垂直射到这张纸上经过这个小孔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这时在地面看到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圆形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三角形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方形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小亮斑。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450021" y="1388747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11924" y="195744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358352" y="251563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圆形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3695976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太阳光沿直线传播经过树叶间的缝隙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在地上形成光斑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这是小孔成像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小孔成的像是倒立的实像。小孔成像中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像的形状与小孔的形状无关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像的形状取决于物体的形状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因此太阳通过三角形的小孔仍然成圆形的像。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667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81000" y="1912024"/>
            <a:ext cx="11430000" cy="16933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实像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是实际光线会聚形成的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小孔成像是光的直线传播经小孔会聚形成的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小孔成像是倒立的实像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小孔成像时像跟小孔的形状无关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像的形状跟成像物体有关。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240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92322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小明去森林公园游玩时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看见阳光透过树叶的缝隙在地上形成圆形光斑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爸爸告诉小明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光斑是光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形成的太阳的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224751" y="2248467"/>
            <a:ext cx="206979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沿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直线传播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544504" y="2248466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396300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2040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三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光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的传播速度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电闪雷鸣时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我们总是先看到闪电后听到雷声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说明光速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在地球上向放在月球上的反光装置发射激光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经过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s,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地球接收到返回的激光信号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那么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地球和月球之间的距离是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10365828" y="60886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大于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70186" y="2274638"/>
            <a:ext cx="1531188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9×10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 </a:t>
            </a:r>
            <a:endParaRPr lang="zh-CN" alt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>
                <a:spLocks noChangeAspect="1"/>
              </p:cNvSpPr>
              <p:nvPr/>
            </p:nvSpPr>
            <p:spPr>
              <a:xfrm>
                <a:off x="381000" y="2874867"/>
                <a:ext cx="11430000" cy="325435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280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闪电和打雷总是同时发生的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但由于光在空气中的传播速度要远远大于声音的传播速度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所以我们总是先看见闪电后听到雷声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光在真空中的传播速度为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3×10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m/s,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激光从地球到月球用的时间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×2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s=1.3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则根据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地球到月球的距离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s=</a:t>
                </a:r>
                <a:r>
                  <a:rPr lang="en-US" altLang="zh-CN" sz="2800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vt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3×10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m/s×1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9×10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9×10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km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2874867"/>
                <a:ext cx="11430000" cy="3254352"/>
              </a:xfrm>
              <a:prstGeom prst="rect">
                <a:avLst/>
              </a:prstGeom>
              <a:blipFill rotWithShape="0">
                <a:blip r:embed="rId2"/>
                <a:stretch>
                  <a:fillRect l="-1120" t="-563" r="-480" b="-45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099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76681"/>
            <a:ext cx="635943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声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、光传播的比较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见下表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53924088"/>
              </p:ext>
            </p:extLst>
          </p:nvPr>
        </p:nvGraphicFramePr>
        <p:xfrm>
          <a:off x="381000" y="1137405"/>
          <a:ext cx="1143000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381897"/>
                <a:gridCol w="2916195"/>
                <a:gridCol w="713190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现象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传播速度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光的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传播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在透明物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质中传播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在透明物质中的传播速度比在真空中的传播速度小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在真空中的传播速度最快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为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c=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3×10</a:t>
                      </a:r>
                      <a:r>
                        <a:rPr lang="en-US" sz="28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m/s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在真空中传播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声的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传播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在固体、液体、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气体中传播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一般情况下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在固体中传播比在液体中快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在液体中传播比在气体中快。声音在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℃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空气中的传播速度约为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m/s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声的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传播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在真空中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不能传播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897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649144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光在真空中的传播速度是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m/s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。雷雨天打雷时先看见闪电后听到雷声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如果看见闪电后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听到雷声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打雷处距听者约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声音在空气中的传播速度约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340 m/s)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6928945" y="1659654"/>
            <a:ext cx="1261884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3×10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69883" y="2767265"/>
            <a:ext cx="1082348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2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040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04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46343406"/>
              </p:ext>
            </p:extLst>
          </p:nvPr>
        </p:nvGraphicFramePr>
        <p:xfrm>
          <a:off x="381000" y="1346929"/>
          <a:ext cx="11430000" cy="3413760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通过演示实验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知道光在同种均匀介质中沿直线传播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并会用光线来描述光。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科学探究、物理观念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能熟练运用光的直线传播的规律解释生活现象。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知道光在真空中的传播速度。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25MKG23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96741" y="1920907"/>
            <a:ext cx="5542177" cy="261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80244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光源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光源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所有这些能够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的物体都是光源。其中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灯是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光源。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411471" y="3036085"/>
            <a:ext cx="8646039" cy="2612821"/>
            <a:chOff x="1411471" y="3206767"/>
            <a:chExt cx="8646039" cy="2612821"/>
          </a:xfrm>
        </p:grpSpPr>
        <p:pic>
          <p:nvPicPr>
            <p:cNvPr id="13" name="XW8QXR126.eps" descr="id:2147494672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11471" y="3371900"/>
              <a:ext cx="1860601" cy="1795202"/>
            </a:xfrm>
            <a:prstGeom prst="rect">
              <a:avLst/>
            </a:prstGeom>
          </p:spPr>
        </p:pic>
        <p:pic>
          <p:nvPicPr>
            <p:cNvPr id="14" name="XW8QXR127.eps" descr="id:2147494679;FounderCES"/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08584" y="3320465"/>
              <a:ext cx="1535241" cy="1927635"/>
            </a:xfrm>
            <a:prstGeom prst="rect">
              <a:avLst/>
            </a:prstGeom>
          </p:spPr>
        </p:pic>
        <p:pic>
          <p:nvPicPr>
            <p:cNvPr id="15" name="XW8QXR128.eps" descr="id:2147494686;FounderCES"/>
            <p:cNvPicPr/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35313" y="3206767"/>
              <a:ext cx="2122197" cy="1960335"/>
            </a:xfrm>
            <a:prstGeom prst="rect">
              <a:avLst/>
            </a:prstGeom>
          </p:spPr>
        </p:pic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1411471" y="5167102"/>
              <a:ext cx="1710725" cy="6524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甲</a:t>
              </a:r>
              <a:r>
                <a:rPr lang="zh-CN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落日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4620841" y="5164820"/>
              <a:ext cx="1710725" cy="6524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乙</a:t>
              </a:r>
              <a:r>
                <a:rPr lang="zh-CN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水母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7971130" y="5164820"/>
              <a:ext cx="2050561" cy="6524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丙</a:t>
              </a:r>
              <a:r>
                <a:rPr lang="zh-CN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LED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灯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381000" y="5572333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太阳、通电的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电灯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宝石、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月亮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均选填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401676" y="188956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发光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08771" y="2448864"/>
            <a:ext cx="9925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人造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075077" y="5585432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003831" y="558543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不是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81000" y="909766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光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的直线传播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光的直线传播规律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中沿直线传播。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通常用一条带有箭头的直线表示一束光传播的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。这样的直线叫作光线。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光的直线传播现象与应用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影子的形成、日食和月食的形成、小孔成像。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激光准直、射击瞄准、排队看齐。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4881565" y="1480331"/>
            <a:ext cx="2428870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同种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均匀介质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022388" y="202191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迹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53966" y="257570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方向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3332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66275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微判断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光在同种介质中传播时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传播方向一定不变。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影子的形成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说明光在同一种均匀介质中是沿直线传播的。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做小孔成像实验时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孔的形状必须为圆形。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日食和月食现象都是光沿直线传播形成的。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同学们排成一路纵队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如果每个人都只能看到自己前面的一位同学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队就排直了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这是利用了光在同种均匀介质中沿直线传播的规律。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075597" y="1097805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092722" y="1665717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572617" y="2215873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10210" y="2773275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0411672" y="3860367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23796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014858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三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光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的传播速度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光不仅可以在空气、水等物质中传播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而且可以在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中传播。在物理学中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真空中的光速用字母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表示。在通常情况下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真空中的光速可以近似取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c=__________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m/s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光在空气中传播速度非常接近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光在水中的传播速度约为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光在玻璃中的传播速度约为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8652642" y="157514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真空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143499" y="2092170"/>
            <a:ext cx="34336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i="1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977720" y="2721858"/>
            <a:ext cx="1261884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3×10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971817" y="3250004"/>
            <a:ext cx="34336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i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/>
              <p:cNvSpPr>
                <a:spLocks noChangeAspect="1"/>
              </p:cNvSpPr>
              <p:nvPr/>
            </p:nvSpPr>
            <p:spPr>
              <a:xfrm>
                <a:off x="1085193" y="3523429"/>
                <a:ext cx="585417" cy="884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800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c </a:t>
                </a:r>
                <a:endParaRPr lang="zh-CN" altLang="en-US" sz="2800" dirty="0"/>
              </a:p>
            </p:txBody>
          </p:sp>
        </mc:Choice>
        <mc:Fallback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193" y="3523429"/>
                <a:ext cx="585417" cy="884409"/>
              </a:xfrm>
              <a:prstGeom prst="rect">
                <a:avLst/>
              </a:prstGeom>
              <a:blipFill rotWithShape="0">
                <a:blip r:embed="rId2"/>
                <a:stretch>
                  <a:fillRect r="-20833" b="-27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矩形 7"/>
              <p:cNvSpPr>
                <a:spLocks noChangeAspect="1"/>
              </p:cNvSpPr>
              <p:nvPr/>
            </p:nvSpPr>
            <p:spPr>
              <a:xfrm>
                <a:off x="7250917" y="3520607"/>
                <a:ext cx="585417" cy="8872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800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c </a:t>
                </a:r>
                <a:endParaRPr lang="zh-CN" altLang="en-US" sz="2800" dirty="0"/>
              </a:p>
            </p:txBody>
          </p:sp>
        </mc:Choice>
        <mc:Fallback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0917" y="3520607"/>
                <a:ext cx="585417" cy="887231"/>
              </a:xfrm>
              <a:prstGeom prst="rect">
                <a:avLst/>
              </a:prstGeom>
              <a:blipFill rotWithShape="0">
                <a:blip r:embed="rId3"/>
                <a:stretch>
                  <a:fillRect r="-20833" b="-27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93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88324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教材素材再利用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小孔成像的原理是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所成的像是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虚像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XW8QXR129.eps" descr="id:214749472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2373" y="1500964"/>
            <a:ext cx="2014546" cy="1511844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3143518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某同学正在玩手影游戏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墙壁上的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由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形成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6" name="XW8QXR130.eps" descr="id:214749472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57826" y="3743969"/>
            <a:ext cx="3063103" cy="205193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7843344" y="290596"/>
            <a:ext cx="242887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直线传播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516117" y="83599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768255" y="3133523"/>
            <a:ext cx="242887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直线传播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01494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69442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光源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生活中许多物体可以发光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下列物体属于光源的一组是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太阳、月亮、舞台的灯光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闪电、镜子、人眼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火焰、发光的水母、发光的萤火虫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太阳、灯光、波光粼粼的水面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0326328" y="1442432"/>
            <a:ext cx="44435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270830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月亮自身不能发光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不是光源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镜子、人眼自身不发光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不是光源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火焰、发光的水母、发光的萤火虫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自身都能发光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都是光源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波光粼粼的水面自身不能发光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不是光源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304</TotalTime>
  <Words>1105</Words>
  <Application>Microsoft Office PowerPoint</Application>
  <PresentationFormat>宽屏</PresentationFormat>
  <Paragraphs>110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5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2025-09-22T06:12:34Z</dcterms:modified>
</cp:coreProperties>
</file>